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5" r:id="rId30"/>
    <p:sldId id="286" r:id="rId31"/>
    <p:sldId id="287" r:id="rId32"/>
    <p:sldId id="288" r:id="rId33"/>
    <p:sldId id="289" r:id="rId34"/>
    <p:sldId id="290" r:id="rId35"/>
    <p:sldId id="284" r:id="rId36"/>
    <p:sldId id="291" r:id="rId37"/>
    <p:sldId id="292" r:id="rId38"/>
    <p:sldId id="293" r:id="rId39"/>
    <p:sldId id="295" r:id="rId40"/>
    <p:sldId id="296" r:id="rId41"/>
    <p:sldId id="294" r:id="rId42"/>
    <p:sldId id="297" r:id="rId43"/>
    <p:sldId id="298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AA4A9B-9FB3-43FE-99C9-8D38CD95DB61}" type="datetimeFigureOut">
              <a:rPr lang="en-US" smtClean="0"/>
              <a:t>9/23/2007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7DE6EA-A40A-4FF4-ACA8-D8711CE3FAC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9089F-D433-473D-B154-F59905C00DA5}" type="datetime1">
              <a:rPr lang="en-US" smtClean="0"/>
              <a:t>9/23/2007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33A10-E591-4577-8FDD-9847611D6B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A77F9-5EF2-4559-8916-DC920BF0CE1D}" type="datetime1">
              <a:rPr lang="en-US" smtClean="0"/>
              <a:t>9/23/2007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33A10-E591-4577-8FDD-9847611D6B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0F4BB-1700-4D45-9C79-F9E4CF05A270}" type="datetime1">
              <a:rPr lang="en-US" smtClean="0"/>
              <a:t>9/23/2007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33A10-E591-4577-8FDD-9847611D6B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B5641-C81E-40E8-86D2-464041C97B72}" type="datetime1">
              <a:rPr lang="en-US" smtClean="0"/>
              <a:t>9/23/2007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33A10-E591-4577-8FDD-9847611D6B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669A6-0081-4FFD-8C23-E83AABF0490F}" type="datetime1">
              <a:rPr lang="en-US" smtClean="0"/>
              <a:t>9/23/2007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33A10-E591-4577-8FDD-9847611D6B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6D91-1D33-44D6-B684-AFD7A0BD3CDE}" type="datetime1">
              <a:rPr lang="en-US" smtClean="0"/>
              <a:t>9/23/2007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33A10-E591-4577-8FDD-9847611D6B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D140-EC89-4A3E-9E86-04CE83D3CEB1}" type="datetime1">
              <a:rPr lang="en-US" smtClean="0"/>
              <a:t>9/23/2007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33A10-E591-4577-8FDD-9847611D6B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64AA-EF81-473D-8383-D93B86062B68}" type="datetime1">
              <a:rPr lang="en-US" smtClean="0"/>
              <a:t>9/23/2007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E33A10-E591-4577-8FDD-9847611D6B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D9C3-7654-4ACE-8496-5715E82F6B98}" type="datetime1">
              <a:rPr lang="en-US" smtClean="0"/>
              <a:t>9/23/2007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33A10-E591-4577-8FDD-9847611D6B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5BB2D-4C5B-4F7E-914C-7451DA5D9435}" type="datetime1">
              <a:rPr lang="en-US" smtClean="0"/>
              <a:t>9/23/2007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C3E33A10-E591-4577-8FDD-9847611D6B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6B6D94E-2552-4A9F-87AD-EA69A9A4D49B}" type="datetime1">
              <a:rPr lang="en-US" smtClean="0"/>
              <a:t>9/23/2007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33A10-E591-4577-8FDD-9847611D6B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5E8966E-BDA1-49F9-AB26-81C22F1555A6}" type="datetime1">
              <a:rPr lang="en-US" smtClean="0"/>
              <a:t>9/23/2007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3E33A10-E591-4577-8FDD-9847611D6BE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Basisvaardigheden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/>
              <a:t>Excel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33A10-E591-4577-8FDD-9847611D6BE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000" y="1512000"/>
            <a:ext cx="8304213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E33A10-E591-4577-8FDD-9847611D6BE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000" y="1512000"/>
            <a:ext cx="8304213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E33A10-E591-4577-8FDD-9847611D6BE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Kolompercentages berekenen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000" y="1512000"/>
            <a:ext cx="8304213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E33A10-E591-4577-8FDD-9847611D6BE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000" y="1512000"/>
            <a:ext cx="8304213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E33A10-E591-4577-8FDD-9847611D6BE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Jaarlijkse groei</a:t>
            </a:r>
            <a:endParaRPr 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000" y="1512000"/>
            <a:ext cx="8304213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E33A10-E591-4577-8FDD-9847611D6BE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Groeivoet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000" y="1512000"/>
            <a:ext cx="8304213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E33A10-E591-4577-8FDD-9847611D6BE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Verplaatsen cellen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000" y="1512000"/>
            <a:ext cx="8304213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E33A10-E591-4577-8FDD-9847611D6BE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000" y="1512000"/>
            <a:ext cx="8304213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Tabelopmaak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643182"/>
            <a:ext cx="4800600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E33A10-E591-4577-8FDD-9847611D6BE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000" y="1512000"/>
            <a:ext cx="8304213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57575" y="2709863"/>
            <a:ext cx="222885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E33A10-E591-4577-8FDD-9847611D6BE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000" y="1512000"/>
            <a:ext cx="8304213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E33A10-E591-4577-8FDD-9847611D6BE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Voorbereiding gegevens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000" y="1512000"/>
            <a:ext cx="8304213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E33A10-E591-4577-8FDD-9847611D6BE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Cellen samenvoegen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000" y="1512000"/>
            <a:ext cx="8304213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E33A10-E591-4577-8FDD-9847611D6BE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000" y="1512000"/>
            <a:ext cx="8304213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Hoofding</a:t>
            </a:r>
            <a:r>
              <a:rPr lang="nl-BE" dirty="0" smtClean="0"/>
              <a:t> opmaken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2285992"/>
            <a:ext cx="6257925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E33A10-E591-4577-8FDD-9847611D6BE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000" y="1512000"/>
            <a:ext cx="8304213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Negatieve getallen opmaken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72275" y="2071678"/>
            <a:ext cx="2371725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E33A10-E591-4577-8FDD-9847611D6BE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000" y="1512000"/>
            <a:ext cx="8304213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6963" y="1214438"/>
            <a:ext cx="441007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E33A10-E591-4577-8FDD-9847611D6BE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000" y="1512000"/>
            <a:ext cx="8304213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E33A10-E591-4577-8FDD-9847611D6BE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000" y="1512000"/>
            <a:ext cx="8304213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Voorwaardelijke opmaak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1828800"/>
            <a:ext cx="1676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1785926"/>
            <a:ext cx="170497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E33A10-E591-4577-8FDD-9847611D6BE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000" y="1512000"/>
            <a:ext cx="8304213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2500306"/>
            <a:ext cx="439102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E33A10-E591-4577-8FDD-9847611D6BE1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Grafiek maken</a:t>
            </a:r>
            <a:endParaRPr lang="en-US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000" y="1512000"/>
            <a:ext cx="8304213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E33A10-E591-4577-8FDD-9847611D6BE1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000" y="1512000"/>
            <a:ext cx="8304213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2786058"/>
            <a:ext cx="21717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E33A10-E591-4577-8FDD-9847611D6BE1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X-as labels aanbrengen</a:t>
            </a:r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000" y="1512000"/>
            <a:ext cx="8304213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E33A10-E591-4577-8FDD-9847611D6BE1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Geef werkbladen een naam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000" y="1512000"/>
            <a:ext cx="8304213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1714480" y="6072206"/>
            <a:ext cx="1214446" cy="571504"/>
          </a:xfrm>
          <a:prstGeom prst="ellipse">
            <a:avLst/>
          </a:prstGeom>
          <a:solidFill>
            <a:srgbClr val="FF0000">
              <a:alpha val="3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endCxn id="5" idx="7"/>
          </p:cNvCxnSpPr>
          <p:nvPr/>
        </p:nvCxnSpPr>
        <p:spPr>
          <a:xfrm rot="10800000" flipV="1">
            <a:off x="2751074" y="5572139"/>
            <a:ext cx="1177984" cy="583761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E33A10-E591-4577-8FDD-9847611D6BE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000" y="1512000"/>
            <a:ext cx="8304213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3625" y="1905000"/>
            <a:ext cx="44767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E33A10-E591-4577-8FDD-9847611D6BE1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000" y="1512000"/>
            <a:ext cx="8304213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3625" y="1905000"/>
            <a:ext cx="44767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E33A10-E591-4577-8FDD-9847611D6BE1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000" y="1512000"/>
            <a:ext cx="8304213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2714620"/>
            <a:ext cx="30480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E33A10-E591-4577-8FDD-9847611D6BE1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000" y="1512000"/>
            <a:ext cx="8304213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2786058"/>
            <a:ext cx="30480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E33A10-E591-4577-8FDD-9847611D6BE1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000" y="1512000"/>
            <a:ext cx="8304213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785926"/>
            <a:ext cx="44767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E33A10-E591-4577-8FDD-9847611D6BE1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000" y="1512000"/>
            <a:ext cx="8304213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E33A10-E591-4577-8FDD-9847611D6BE1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000" y="1512000"/>
            <a:ext cx="8304213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Titel aanbrengen</a:t>
            </a:r>
            <a:endParaRPr 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71888" y="2290763"/>
            <a:ext cx="180022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E33A10-E591-4577-8FDD-9847611D6BE1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000" y="1512000"/>
            <a:ext cx="8304213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E33A10-E591-4577-8FDD-9847611D6BE1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Lijngrafiek voor laagste reeks</a:t>
            </a:r>
            <a:endParaRPr lang="en-US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000" y="1512000"/>
            <a:ext cx="8304213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E33A10-E591-4577-8FDD-9847611D6BE1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000" y="1512000"/>
            <a:ext cx="8304213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24263" y="2552700"/>
            <a:ext cx="18954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E33A10-E591-4577-8FDD-9847611D6BE1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000" y="1512000"/>
            <a:ext cx="8304213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Totalen maken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14745" y="4929198"/>
            <a:ext cx="43577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>
                <a:solidFill>
                  <a:srgbClr val="FF0000"/>
                </a:solidFill>
              </a:rPr>
              <a:t>Selecteer op het werkblad “1980-1989” het bereik B2:D12 </a:t>
            </a:r>
            <a:endParaRPr lang="nl-NL" sz="1200" b="1" dirty="0" smtClean="0">
              <a:solidFill>
                <a:srgbClr val="FF0000"/>
              </a:solidFill>
            </a:endParaRPr>
          </a:p>
          <a:p>
            <a:r>
              <a:rPr lang="nl-NL" sz="1200" b="1" dirty="0" smtClean="0">
                <a:solidFill>
                  <a:srgbClr val="FF0000"/>
                </a:solidFill>
              </a:rPr>
              <a:t>en </a:t>
            </a:r>
            <a:r>
              <a:rPr lang="nl-NL" sz="1200" b="1" dirty="0">
                <a:solidFill>
                  <a:srgbClr val="FF0000"/>
                </a:solidFill>
              </a:rPr>
              <a:t>klik op “</a:t>
            </a:r>
            <a:r>
              <a:rPr lang="nl-NL" sz="1200" b="1" dirty="0" err="1">
                <a:solidFill>
                  <a:srgbClr val="FF0000"/>
                </a:solidFill>
              </a:rPr>
              <a:t>AutoSum</a:t>
            </a:r>
            <a:r>
              <a:rPr lang="nl-NL" sz="1200" b="1" dirty="0">
                <a:solidFill>
                  <a:srgbClr val="FF0000"/>
                </a:solidFill>
              </a:rPr>
              <a:t>” om de kolomtotalen te maken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7000892" y="1928802"/>
            <a:ext cx="1214446" cy="571504"/>
          </a:xfrm>
          <a:prstGeom prst="ellipse">
            <a:avLst/>
          </a:prstGeom>
          <a:solidFill>
            <a:srgbClr val="FF0000">
              <a:alpha val="3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endCxn id="5" idx="4"/>
          </p:cNvCxnSpPr>
          <p:nvPr/>
        </p:nvCxnSpPr>
        <p:spPr>
          <a:xfrm rot="5400000" flipH="1" flipV="1">
            <a:off x="5732868" y="2982514"/>
            <a:ext cx="2357455" cy="139304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E33A10-E591-4577-8FDD-9847611D6BE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000" y="1512000"/>
            <a:ext cx="8304213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5475" y="1585913"/>
            <a:ext cx="535305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E33A10-E591-4577-8FDD-9847611D6BE1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000" y="1512000"/>
            <a:ext cx="8304213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Afbeelden op secundaire as</a:t>
            </a:r>
            <a:endParaRPr lang="en-US" dirty="0"/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24263" y="2552700"/>
            <a:ext cx="18954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E33A10-E591-4577-8FDD-9847611D6BE1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000" y="1512000"/>
            <a:ext cx="8304213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05088" y="838200"/>
            <a:ext cx="393382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E33A10-E591-4577-8FDD-9847611D6BE1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Grafiek is klaar!</a:t>
            </a:r>
            <a:endParaRPr lang="en-US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000" y="1512000"/>
            <a:ext cx="8304213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E33A10-E591-4577-8FDD-9847611D6BE1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000" y="1512000"/>
            <a:ext cx="8304213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Autosum</a:t>
            </a:r>
            <a:r>
              <a:rPr lang="nl-BE" dirty="0" smtClean="0"/>
              <a:t> functie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00562" y="5143512"/>
            <a:ext cx="38576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>
                <a:solidFill>
                  <a:srgbClr val="FF0000"/>
                </a:solidFill>
              </a:rPr>
              <a:t>Tik in E1 </a:t>
            </a:r>
            <a:r>
              <a:rPr lang="nl-NL" sz="1200" b="1" dirty="0" smtClean="0">
                <a:solidFill>
                  <a:srgbClr val="FF0000"/>
                </a:solidFill>
              </a:rPr>
              <a:t>“</a:t>
            </a:r>
            <a:r>
              <a:rPr lang="nl-NL" sz="1200" b="1" dirty="0">
                <a:solidFill>
                  <a:srgbClr val="FF0000"/>
                </a:solidFill>
              </a:rPr>
              <a:t>T</a:t>
            </a:r>
            <a:r>
              <a:rPr lang="nl-NL" sz="1200" b="1" dirty="0" smtClean="0">
                <a:solidFill>
                  <a:srgbClr val="FF0000"/>
                </a:solidFill>
              </a:rPr>
              <a:t>otalen”; </a:t>
            </a:r>
            <a:r>
              <a:rPr lang="nl-NL" sz="1200" b="1" dirty="0">
                <a:solidFill>
                  <a:srgbClr val="FF0000"/>
                </a:solidFill>
              </a:rPr>
              <a:t>selecteer het bereik </a:t>
            </a:r>
            <a:r>
              <a:rPr lang="nl-NL" sz="1200" b="1" dirty="0" smtClean="0">
                <a:solidFill>
                  <a:srgbClr val="FF0000"/>
                </a:solidFill>
              </a:rPr>
              <a:t>B2:E12 </a:t>
            </a:r>
          </a:p>
          <a:p>
            <a:r>
              <a:rPr lang="nl-NL" sz="1200" b="1" dirty="0" smtClean="0">
                <a:solidFill>
                  <a:srgbClr val="FF0000"/>
                </a:solidFill>
              </a:rPr>
              <a:t>en </a:t>
            </a:r>
            <a:r>
              <a:rPr lang="nl-NL" sz="1200" b="1" dirty="0">
                <a:solidFill>
                  <a:srgbClr val="FF0000"/>
                </a:solidFill>
              </a:rPr>
              <a:t>druk op “</a:t>
            </a:r>
            <a:r>
              <a:rPr lang="nl-NL" sz="1200" b="1" dirty="0" err="1">
                <a:solidFill>
                  <a:srgbClr val="FF0000"/>
                </a:solidFill>
              </a:rPr>
              <a:t>AutoSum</a:t>
            </a:r>
            <a:r>
              <a:rPr lang="nl-NL" sz="1200" b="1" dirty="0">
                <a:solidFill>
                  <a:srgbClr val="FF0000"/>
                </a:solidFill>
              </a:rPr>
              <a:t>” om de rijtotalen te maken </a:t>
            </a:r>
          </a:p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214414" y="4929198"/>
            <a:ext cx="2428892" cy="571504"/>
          </a:xfrm>
          <a:prstGeom prst="ellipse">
            <a:avLst/>
          </a:prstGeom>
          <a:solidFill>
            <a:srgbClr val="FF0000">
              <a:alpha val="3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rot="10800000">
            <a:off x="3571868" y="5357826"/>
            <a:ext cx="857256" cy="71438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E33A10-E591-4577-8FDD-9847611D6BE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000" y="1512000"/>
            <a:ext cx="8304213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Kolomtotalen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00562" y="5143512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FF0000"/>
                </a:solidFill>
              </a:rPr>
              <a:t>Een groen hoekje in de cel duidt aan dat je</a:t>
            </a:r>
            <a:br>
              <a:rPr lang="nl-NL" sz="1200" b="1" dirty="0" smtClean="0">
                <a:solidFill>
                  <a:srgbClr val="FF0000"/>
                </a:solidFill>
              </a:rPr>
            </a:br>
            <a:r>
              <a:rPr lang="nl-NL" sz="1200" b="1" dirty="0" smtClean="0">
                <a:solidFill>
                  <a:srgbClr val="FF0000"/>
                </a:solidFill>
              </a:rPr>
              <a:t>niet van alle kolommen een totaal maakt. </a:t>
            </a:r>
            <a:endParaRPr lang="nl-NL" sz="1200" b="1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428860" y="3357562"/>
            <a:ext cx="1214446" cy="571504"/>
          </a:xfrm>
          <a:prstGeom prst="ellipse">
            <a:avLst/>
          </a:prstGeom>
          <a:solidFill>
            <a:srgbClr val="FF0000">
              <a:alpha val="3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endCxn id="5" idx="5"/>
          </p:cNvCxnSpPr>
          <p:nvPr/>
        </p:nvCxnSpPr>
        <p:spPr>
          <a:xfrm rot="10800000">
            <a:off x="3465454" y="3845371"/>
            <a:ext cx="1177986" cy="1155266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E33A10-E591-4577-8FDD-9847611D6BE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000" y="1512000"/>
            <a:ext cx="8304213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Rijpercentages berekenen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00562" y="5143512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FF0000"/>
                </a:solidFill>
              </a:rPr>
              <a:t>Berekenen van het procentueel aandeel van elke reeks per jaar. </a:t>
            </a:r>
            <a:endParaRPr lang="nl-NL" sz="1200" b="1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E33A10-E591-4577-8FDD-9847611D6BE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000" y="1512000"/>
            <a:ext cx="8304213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E33A10-E591-4577-8FDD-9847611D6BE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000" y="1512000"/>
            <a:ext cx="8304213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E33A10-E591-4577-8FDD-9847611D6BE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359</TotalTime>
  <Words>157</Words>
  <Application>Microsoft Office PowerPoint</Application>
  <PresentationFormat>On-screen Show (4:3)</PresentationFormat>
  <Paragraphs>72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Technic</vt:lpstr>
      <vt:lpstr>Basisvaardigheden</vt:lpstr>
      <vt:lpstr>Voorbereiding gegevens</vt:lpstr>
      <vt:lpstr>Geef werkbladen een naam</vt:lpstr>
      <vt:lpstr>Totalen maken</vt:lpstr>
      <vt:lpstr>Autosum functie</vt:lpstr>
      <vt:lpstr>Kolomtotalen</vt:lpstr>
      <vt:lpstr>Rijpercentages berekenen</vt:lpstr>
      <vt:lpstr>Slide 8</vt:lpstr>
      <vt:lpstr>Slide 9</vt:lpstr>
      <vt:lpstr>Slide 10</vt:lpstr>
      <vt:lpstr>Slide 11</vt:lpstr>
      <vt:lpstr>Kolompercentages berekenen</vt:lpstr>
      <vt:lpstr>Slide 13</vt:lpstr>
      <vt:lpstr>Jaarlijkse groei</vt:lpstr>
      <vt:lpstr>Groeivoet</vt:lpstr>
      <vt:lpstr>Verplaatsen cellen</vt:lpstr>
      <vt:lpstr>Tabelopmaak</vt:lpstr>
      <vt:lpstr>Slide 18</vt:lpstr>
      <vt:lpstr>Slide 19</vt:lpstr>
      <vt:lpstr>Cellen samenvoegen</vt:lpstr>
      <vt:lpstr>Hoofding opmaken</vt:lpstr>
      <vt:lpstr>Negatieve getallen opmaken</vt:lpstr>
      <vt:lpstr>Slide 23</vt:lpstr>
      <vt:lpstr>Slide 24</vt:lpstr>
      <vt:lpstr>Voorwaardelijke opmaak</vt:lpstr>
      <vt:lpstr>Slide 26</vt:lpstr>
      <vt:lpstr>Grafiek maken</vt:lpstr>
      <vt:lpstr>Slide 28</vt:lpstr>
      <vt:lpstr>X-as labels aanbrengen</vt:lpstr>
      <vt:lpstr>Slide 30</vt:lpstr>
      <vt:lpstr>Slide 31</vt:lpstr>
      <vt:lpstr>Slide 32</vt:lpstr>
      <vt:lpstr>Slide 33</vt:lpstr>
      <vt:lpstr>Slide 34</vt:lpstr>
      <vt:lpstr>Slide 35</vt:lpstr>
      <vt:lpstr>Titel aanbrengen</vt:lpstr>
      <vt:lpstr>Slide 37</vt:lpstr>
      <vt:lpstr>Lijngrafiek voor laagste reeks</vt:lpstr>
      <vt:lpstr>Slide 39</vt:lpstr>
      <vt:lpstr>Slide 40</vt:lpstr>
      <vt:lpstr>Afbeelden op secundaire as</vt:lpstr>
      <vt:lpstr>Slide 42</vt:lpstr>
      <vt:lpstr>Grafiek is klaar!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Basisvaardigheden</dc:title>
  <dc:creator>Fred Truyen</dc:creator>
  <cp:lastModifiedBy>Fred Truyen</cp:lastModifiedBy>
  <cp:revision>36</cp:revision>
  <dcterms:created xsi:type="dcterms:W3CDTF">2007-09-09T13:52:18Z</dcterms:created>
  <dcterms:modified xsi:type="dcterms:W3CDTF">2007-09-23T09:17:36Z</dcterms:modified>
</cp:coreProperties>
</file>